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0" r:id="rId4"/>
    <p:sldId id="258" r:id="rId5"/>
    <p:sldId id="278" r:id="rId6"/>
    <p:sldId id="28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6" autoAdjust="0"/>
    <p:restoredTop sz="94660"/>
  </p:normalViewPr>
  <p:slideViewPr>
    <p:cSldViewPr snapToGrid="0">
      <p:cViewPr varScale="1">
        <p:scale>
          <a:sx n="60" d="100"/>
          <a:sy n="60" d="100"/>
        </p:scale>
        <p:origin x="114"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187E0-ACDF-43FE-8597-2C383EE643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BC25CF-FE6E-4098-8FA6-C95AE218A2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62B951-221C-49D4-9B4A-5D68BEF1E598}"/>
              </a:ext>
            </a:extLst>
          </p:cNvPr>
          <p:cNvSpPr>
            <a:spLocks noGrp="1"/>
          </p:cNvSpPr>
          <p:nvPr>
            <p:ph type="dt" sz="half" idx="10"/>
          </p:nvPr>
        </p:nvSpPr>
        <p:spPr/>
        <p:txBody>
          <a:bodyPr/>
          <a:lstStyle/>
          <a:p>
            <a:fld id="{753EA05F-8E07-4A44-8DAD-3FA1B497C905}" type="datetimeFigureOut">
              <a:rPr lang="en-US" smtClean="0"/>
              <a:t>9/14/2018</a:t>
            </a:fld>
            <a:endParaRPr lang="en-US"/>
          </a:p>
        </p:txBody>
      </p:sp>
      <p:sp>
        <p:nvSpPr>
          <p:cNvPr id="5" name="Footer Placeholder 4">
            <a:extLst>
              <a:ext uri="{FF2B5EF4-FFF2-40B4-BE49-F238E27FC236}">
                <a16:creationId xmlns:a16="http://schemas.microsoft.com/office/drawing/2014/main" id="{76C07EFF-0CA3-41F6-B5D0-3DBA3B48A6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1CE4E0-9CC9-4FCD-9EE0-706CB603B142}"/>
              </a:ext>
            </a:extLst>
          </p:cNvPr>
          <p:cNvSpPr>
            <a:spLocks noGrp="1"/>
          </p:cNvSpPr>
          <p:nvPr>
            <p:ph type="sldNum" sz="quarter" idx="12"/>
          </p:nvPr>
        </p:nvSpPr>
        <p:spPr/>
        <p:txBody>
          <a:bodyPr/>
          <a:lstStyle/>
          <a:p>
            <a:fld id="{10A9C598-E4F3-4CBF-828C-AA4B10AA6272}" type="slidenum">
              <a:rPr lang="en-US" smtClean="0"/>
              <a:t>‹#›</a:t>
            </a:fld>
            <a:endParaRPr lang="en-US"/>
          </a:p>
        </p:txBody>
      </p:sp>
    </p:spTree>
    <p:extLst>
      <p:ext uri="{BB962C8B-B14F-4D97-AF65-F5344CB8AC3E}">
        <p14:creationId xmlns:p14="http://schemas.microsoft.com/office/powerpoint/2010/main" val="3227567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71DDB-3B7F-499C-B4D9-E8A123ED71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5FC72C-E24A-415C-BBCF-ACF622ACCBD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9705F0-356B-4487-AA34-830563DE8915}"/>
              </a:ext>
            </a:extLst>
          </p:cNvPr>
          <p:cNvSpPr>
            <a:spLocks noGrp="1"/>
          </p:cNvSpPr>
          <p:nvPr>
            <p:ph type="dt" sz="half" idx="10"/>
          </p:nvPr>
        </p:nvSpPr>
        <p:spPr/>
        <p:txBody>
          <a:bodyPr/>
          <a:lstStyle/>
          <a:p>
            <a:fld id="{753EA05F-8E07-4A44-8DAD-3FA1B497C905}" type="datetimeFigureOut">
              <a:rPr lang="en-US" smtClean="0"/>
              <a:t>9/14/2018</a:t>
            </a:fld>
            <a:endParaRPr lang="en-US"/>
          </a:p>
        </p:txBody>
      </p:sp>
      <p:sp>
        <p:nvSpPr>
          <p:cNvPr id="5" name="Footer Placeholder 4">
            <a:extLst>
              <a:ext uri="{FF2B5EF4-FFF2-40B4-BE49-F238E27FC236}">
                <a16:creationId xmlns:a16="http://schemas.microsoft.com/office/drawing/2014/main" id="{22DD90B9-9D3A-4F94-B91C-6F0CDB97D1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3763E2-DE80-4965-BAE5-9E5A87107767}"/>
              </a:ext>
            </a:extLst>
          </p:cNvPr>
          <p:cNvSpPr>
            <a:spLocks noGrp="1"/>
          </p:cNvSpPr>
          <p:nvPr>
            <p:ph type="sldNum" sz="quarter" idx="12"/>
          </p:nvPr>
        </p:nvSpPr>
        <p:spPr/>
        <p:txBody>
          <a:bodyPr/>
          <a:lstStyle/>
          <a:p>
            <a:fld id="{10A9C598-E4F3-4CBF-828C-AA4B10AA6272}" type="slidenum">
              <a:rPr lang="en-US" smtClean="0"/>
              <a:t>‹#›</a:t>
            </a:fld>
            <a:endParaRPr lang="en-US"/>
          </a:p>
        </p:txBody>
      </p:sp>
    </p:spTree>
    <p:extLst>
      <p:ext uri="{BB962C8B-B14F-4D97-AF65-F5344CB8AC3E}">
        <p14:creationId xmlns:p14="http://schemas.microsoft.com/office/powerpoint/2010/main" val="1734229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46B0E8-A70D-49C8-AA61-B234888C83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E8770E-953F-4ACF-B571-597B7A8E3AF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55AA73-F5CD-4B5F-8C41-BC086338CBA3}"/>
              </a:ext>
            </a:extLst>
          </p:cNvPr>
          <p:cNvSpPr>
            <a:spLocks noGrp="1"/>
          </p:cNvSpPr>
          <p:nvPr>
            <p:ph type="dt" sz="half" idx="10"/>
          </p:nvPr>
        </p:nvSpPr>
        <p:spPr/>
        <p:txBody>
          <a:bodyPr/>
          <a:lstStyle/>
          <a:p>
            <a:fld id="{753EA05F-8E07-4A44-8DAD-3FA1B497C905}" type="datetimeFigureOut">
              <a:rPr lang="en-US" smtClean="0"/>
              <a:t>9/14/2018</a:t>
            </a:fld>
            <a:endParaRPr lang="en-US"/>
          </a:p>
        </p:txBody>
      </p:sp>
      <p:sp>
        <p:nvSpPr>
          <p:cNvPr id="5" name="Footer Placeholder 4">
            <a:extLst>
              <a:ext uri="{FF2B5EF4-FFF2-40B4-BE49-F238E27FC236}">
                <a16:creationId xmlns:a16="http://schemas.microsoft.com/office/drawing/2014/main" id="{3392C22F-3BE5-4BA0-AC68-5B9F59B73E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FDD79E-53CF-4785-A238-D9266DFA8A06}"/>
              </a:ext>
            </a:extLst>
          </p:cNvPr>
          <p:cNvSpPr>
            <a:spLocks noGrp="1"/>
          </p:cNvSpPr>
          <p:nvPr>
            <p:ph type="sldNum" sz="quarter" idx="12"/>
          </p:nvPr>
        </p:nvSpPr>
        <p:spPr/>
        <p:txBody>
          <a:bodyPr/>
          <a:lstStyle/>
          <a:p>
            <a:fld id="{10A9C598-E4F3-4CBF-828C-AA4B10AA6272}" type="slidenum">
              <a:rPr lang="en-US" smtClean="0"/>
              <a:t>‹#›</a:t>
            </a:fld>
            <a:endParaRPr lang="en-US"/>
          </a:p>
        </p:txBody>
      </p:sp>
    </p:spTree>
    <p:extLst>
      <p:ext uri="{BB962C8B-B14F-4D97-AF65-F5344CB8AC3E}">
        <p14:creationId xmlns:p14="http://schemas.microsoft.com/office/powerpoint/2010/main" val="2076061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7860D-2490-4AF6-B649-8E32043411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EC4430-56C3-4D49-909F-13B094B72A2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79E0D1-AAAD-46A0-9949-31375F6C19C5}"/>
              </a:ext>
            </a:extLst>
          </p:cNvPr>
          <p:cNvSpPr>
            <a:spLocks noGrp="1"/>
          </p:cNvSpPr>
          <p:nvPr>
            <p:ph type="dt" sz="half" idx="10"/>
          </p:nvPr>
        </p:nvSpPr>
        <p:spPr/>
        <p:txBody>
          <a:bodyPr/>
          <a:lstStyle/>
          <a:p>
            <a:fld id="{753EA05F-8E07-4A44-8DAD-3FA1B497C905}" type="datetimeFigureOut">
              <a:rPr lang="en-US" smtClean="0"/>
              <a:t>9/14/2018</a:t>
            </a:fld>
            <a:endParaRPr lang="en-US"/>
          </a:p>
        </p:txBody>
      </p:sp>
      <p:sp>
        <p:nvSpPr>
          <p:cNvPr id="5" name="Footer Placeholder 4">
            <a:extLst>
              <a:ext uri="{FF2B5EF4-FFF2-40B4-BE49-F238E27FC236}">
                <a16:creationId xmlns:a16="http://schemas.microsoft.com/office/drawing/2014/main" id="{C832D460-5AE7-4A3C-BC0C-30E841127E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3F56FD-A4E1-4D96-8819-F6DD2DF20E67}"/>
              </a:ext>
            </a:extLst>
          </p:cNvPr>
          <p:cNvSpPr>
            <a:spLocks noGrp="1"/>
          </p:cNvSpPr>
          <p:nvPr>
            <p:ph type="sldNum" sz="quarter" idx="12"/>
          </p:nvPr>
        </p:nvSpPr>
        <p:spPr/>
        <p:txBody>
          <a:bodyPr/>
          <a:lstStyle/>
          <a:p>
            <a:fld id="{10A9C598-E4F3-4CBF-828C-AA4B10AA6272}" type="slidenum">
              <a:rPr lang="en-US" smtClean="0"/>
              <a:t>‹#›</a:t>
            </a:fld>
            <a:endParaRPr lang="en-US"/>
          </a:p>
        </p:txBody>
      </p:sp>
    </p:spTree>
    <p:extLst>
      <p:ext uri="{BB962C8B-B14F-4D97-AF65-F5344CB8AC3E}">
        <p14:creationId xmlns:p14="http://schemas.microsoft.com/office/powerpoint/2010/main" val="424011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9852-4DDD-4951-8966-352ACA5A6A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7B389B-5DFF-4188-9890-652286D5A6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E90E0A-2263-489D-A003-149A62110AC9}"/>
              </a:ext>
            </a:extLst>
          </p:cNvPr>
          <p:cNvSpPr>
            <a:spLocks noGrp="1"/>
          </p:cNvSpPr>
          <p:nvPr>
            <p:ph type="dt" sz="half" idx="10"/>
          </p:nvPr>
        </p:nvSpPr>
        <p:spPr/>
        <p:txBody>
          <a:bodyPr/>
          <a:lstStyle/>
          <a:p>
            <a:fld id="{753EA05F-8E07-4A44-8DAD-3FA1B497C905}" type="datetimeFigureOut">
              <a:rPr lang="en-US" smtClean="0"/>
              <a:t>9/14/2018</a:t>
            </a:fld>
            <a:endParaRPr lang="en-US"/>
          </a:p>
        </p:txBody>
      </p:sp>
      <p:sp>
        <p:nvSpPr>
          <p:cNvPr id="5" name="Footer Placeholder 4">
            <a:extLst>
              <a:ext uri="{FF2B5EF4-FFF2-40B4-BE49-F238E27FC236}">
                <a16:creationId xmlns:a16="http://schemas.microsoft.com/office/drawing/2014/main" id="{F8C60C96-A260-4620-8BDA-5E5C2DCF8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C6E615-C0EF-4B29-9B8B-4FB68504B594}"/>
              </a:ext>
            </a:extLst>
          </p:cNvPr>
          <p:cNvSpPr>
            <a:spLocks noGrp="1"/>
          </p:cNvSpPr>
          <p:nvPr>
            <p:ph type="sldNum" sz="quarter" idx="12"/>
          </p:nvPr>
        </p:nvSpPr>
        <p:spPr/>
        <p:txBody>
          <a:bodyPr/>
          <a:lstStyle/>
          <a:p>
            <a:fld id="{10A9C598-E4F3-4CBF-828C-AA4B10AA6272}" type="slidenum">
              <a:rPr lang="en-US" smtClean="0"/>
              <a:t>‹#›</a:t>
            </a:fld>
            <a:endParaRPr lang="en-US"/>
          </a:p>
        </p:txBody>
      </p:sp>
    </p:spTree>
    <p:extLst>
      <p:ext uri="{BB962C8B-B14F-4D97-AF65-F5344CB8AC3E}">
        <p14:creationId xmlns:p14="http://schemas.microsoft.com/office/powerpoint/2010/main" val="2568672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B2255-667F-4BE0-8F66-69C1FBD3CA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F931A6-03C1-441A-AE24-5F794C80138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734A72-4DB9-43C4-BEDC-4B1D71DB608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6E4E11-9ED9-43BE-8A68-78F8DFFD5E41}"/>
              </a:ext>
            </a:extLst>
          </p:cNvPr>
          <p:cNvSpPr>
            <a:spLocks noGrp="1"/>
          </p:cNvSpPr>
          <p:nvPr>
            <p:ph type="dt" sz="half" idx="10"/>
          </p:nvPr>
        </p:nvSpPr>
        <p:spPr/>
        <p:txBody>
          <a:bodyPr/>
          <a:lstStyle/>
          <a:p>
            <a:fld id="{753EA05F-8E07-4A44-8DAD-3FA1B497C905}" type="datetimeFigureOut">
              <a:rPr lang="en-US" smtClean="0"/>
              <a:t>9/14/2018</a:t>
            </a:fld>
            <a:endParaRPr lang="en-US"/>
          </a:p>
        </p:txBody>
      </p:sp>
      <p:sp>
        <p:nvSpPr>
          <p:cNvPr id="6" name="Footer Placeholder 5">
            <a:extLst>
              <a:ext uri="{FF2B5EF4-FFF2-40B4-BE49-F238E27FC236}">
                <a16:creationId xmlns:a16="http://schemas.microsoft.com/office/drawing/2014/main" id="{F49D6E59-5A27-40B8-A2A5-5CF205D5F3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6EB94-8275-47C7-B03F-E49A5870505E}"/>
              </a:ext>
            </a:extLst>
          </p:cNvPr>
          <p:cNvSpPr>
            <a:spLocks noGrp="1"/>
          </p:cNvSpPr>
          <p:nvPr>
            <p:ph type="sldNum" sz="quarter" idx="12"/>
          </p:nvPr>
        </p:nvSpPr>
        <p:spPr/>
        <p:txBody>
          <a:bodyPr/>
          <a:lstStyle/>
          <a:p>
            <a:fld id="{10A9C598-E4F3-4CBF-828C-AA4B10AA6272}" type="slidenum">
              <a:rPr lang="en-US" smtClean="0"/>
              <a:t>‹#›</a:t>
            </a:fld>
            <a:endParaRPr lang="en-US"/>
          </a:p>
        </p:txBody>
      </p:sp>
    </p:spTree>
    <p:extLst>
      <p:ext uri="{BB962C8B-B14F-4D97-AF65-F5344CB8AC3E}">
        <p14:creationId xmlns:p14="http://schemas.microsoft.com/office/powerpoint/2010/main" val="964131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130D9-11B6-44AC-BF10-AC93ACF972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65A9F4-7396-4D92-A45F-4A15DB4B74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0D42F5-788D-442A-8032-9CE1D6BF623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6F6F67-D5DA-4878-8D88-069ED087B6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AEADCFE-A7B6-4C17-8E21-B9D3104AE9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94FD15-EB86-4BB6-9797-74FE17B52B2F}"/>
              </a:ext>
            </a:extLst>
          </p:cNvPr>
          <p:cNvSpPr>
            <a:spLocks noGrp="1"/>
          </p:cNvSpPr>
          <p:nvPr>
            <p:ph type="dt" sz="half" idx="10"/>
          </p:nvPr>
        </p:nvSpPr>
        <p:spPr/>
        <p:txBody>
          <a:bodyPr/>
          <a:lstStyle/>
          <a:p>
            <a:fld id="{753EA05F-8E07-4A44-8DAD-3FA1B497C905}" type="datetimeFigureOut">
              <a:rPr lang="en-US" smtClean="0"/>
              <a:t>9/14/2018</a:t>
            </a:fld>
            <a:endParaRPr lang="en-US"/>
          </a:p>
        </p:txBody>
      </p:sp>
      <p:sp>
        <p:nvSpPr>
          <p:cNvPr id="8" name="Footer Placeholder 7">
            <a:extLst>
              <a:ext uri="{FF2B5EF4-FFF2-40B4-BE49-F238E27FC236}">
                <a16:creationId xmlns:a16="http://schemas.microsoft.com/office/drawing/2014/main" id="{BF19DE2A-B53F-4286-8225-C5C56878E5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B96CC2-BAF1-4C15-8A8C-C2E81C192CA8}"/>
              </a:ext>
            </a:extLst>
          </p:cNvPr>
          <p:cNvSpPr>
            <a:spLocks noGrp="1"/>
          </p:cNvSpPr>
          <p:nvPr>
            <p:ph type="sldNum" sz="quarter" idx="12"/>
          </p:nvPr>
        </p:nvSpPr>
        <p:spPr/>
        <p:txBody>
          <a:bodyPr/>
          <a:lstStyle/>
          <a:p>
            <a:fld id="{10A9C598-E4F3-4CBF-828C-AA4B10AA6272}" type="slidenum">
              <a:rPr lang="en-US" smtClean="0"/>
              <a:t>‹#›</a:t>
            </a:fld>
            <a:endParaRPr lang="en-US"/>
          </a:p>
        </p:txBody>
      </p:sp>
    </p:spTree>
    <p:extLst>
      <p:ext uri="{BB962C8B-B14F-4D97-AF65-F5344CB8AC3E}">
        <p14:creationId xmlns:p14="http://schemas.microsoft.com/office/powerpoint/2010/main" val="1046109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44674-CBB4-4712-8106-BD1F9DFB71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89D3AE-B01C-42C0-B2A5-054E5096DDB6}"/>
              </a:ext>
            </a:extLst>
          </p:cNvPr>
          <p:cNvSpPr>
            <a:spLocks noGrp="1"/>
          </p:cNvSpPr>
          <p:nvPr>
            <p:ph type="dt" sz="half" idx="10"/>
          </p:nvPr>
        </p:nvSpPr>
        <p:spPr/>
        <p:txBody>
          <a:bodyPr/>
          <a:lstStyle/>
          <a:p>
            <a:fld id="{753EA05F-8E07-4A44-8DAD-3FA1B497C905}" type="datetimeFigureOut">
              <a:rPr lang="en-US" smtClean="0"/>
              <a:t>9/14/2018</a:t>
            </a:fld>
            <a:endParaRPr lang="en-US"/>
          </a:p>
        </p:txBody>
      </p:sp>
      <p:sp>
        <p:nvSpPr>
          <p:cNvPr id="4" name="Footer Placeholder 3">
            <a:extLst>
              <a:ext uri="{FF2B5EF4-FFF2-40B4-BE49-F238E27FC236}">
                <a16:creationId xmlns:a16="http://schemas.microsoft.com/office/drawing/2014/main" id="{DCEF360E-2FAD-4493-9B84-3A9BBF0D25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7A3222-F020-4CED-A54F-B50E56B1E6F1}"/>
              </a:ext>
            </a:extLst>
          </p:cNvPr>
          <p:cNvSpPr>
            <a:spLocks noGrp="1"/>
          </p:cNvSpPr>
          <p:nvPr>
            <p:ph type="sldNum" sz="quarter" idx="12"/>
          </p:nvPr>
        </p:nvSpPr>
        <p:spPr/>
        <p:txBody>
          <a:bodyPr/>
          <a:lstStyle/>
          <a:p>
            <a:fld id="{10A9C598-E4F3-4CBF-828C-AA4B10AA6272}" type="slidenum">
              <a:rPr lang="en-US" smtClean="0"/>
              <a:t>‹#›</a:t>
            </a:fld>
            <a:endParaRPr lang="en-US"/>
          </a:p>
        </p:txBody>
      </p:sp>
    </p:spTree>
    <p:extLst>
      <p:ext uri="{BB962C8B-B14F-4D97-AF65-F5344CB8AC3E}">
        <p14:creationId xmlns:p14="http://schemas.microsoft.com/office/powerpoint/2010/main" val="34235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030D33-E4F1-4F6E-97CB-F1B30703452B}"/>
              </a:ext>
            </a:extLst>
          </p:cNvPr>
          <p:cNvSpPr>
            <a:spLocks noGrp="1"/>
          </p:cNvSpPr>
          <p:nvPr>
            <p:ph type="dt" sz="half" idx="10"/>
          </p:nvPr>
        </p:nvSpPr>
        <p:spPr/>
        <p:txBody>
          <a:bodyPr/>
          <a:lstStyle/>
          <a:p>
            <a:fld id="{753EA05F-8E07-4A44-8DAD-3FA1B497C905}" type="datetimeFigureOut">
              <a:rPr lang="en-US" smtClean="0"/>
              <a:t>9/14/2018</a:t>
            </a:fld>
            <a:endParaRPr lang="en-US"/>
          </a:p>
        </p:txBody>
      </p:sp>
      <p:sp>
        <p:nvSpPr>
          <p:cNvPr id="3" name="Footer Placeholder 2">
            <a:extLst>
              <a:ext uri="{FF2B5EF4-FFF2-40B4-BE49-F238E27FC236}">
                <a16:creationId xmlns:a16="http://schemas.microsoft.com/office/drawing/2014/main" id="{D75BE9C3-92E1-4DC0-A3DB-04CDDCBA55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8424C0C-0817-486D-87E9-656936025B6C}"/>
              </a:ext>
            </a:extLst>
          </p:cNvPr>
          <p:cNvSpPr>
            <a:spLocks noGrp="1"/>
          </p:cNvSpPr>
          <p:nvPr>
            <p:ph type="sldNum" sz="quarter" idx="12"/>
          </p:nvPr>
        </p:nvSpPr>
        <p:spPr/>
        <p:txBody>
          <a:bodyPr/>
          <a:lstStyle/>
          <a:p>
            <a:fld id="{10A9C598-E4F3-4CBF-828C-AA4B10AA6272}" type="slidenum">
              <a:rPr lang="en-US" smtClean="0"/>
              <a:t>‹#›</a:t>
            </a:fld>
            <a:endParaRPr lang="en-US"/>
          </a:p>
        </p:txBody>
      </p:sp>
    </p:spTree>
    <p:extLst>
      <p:ext uri="{BB962C8B-B14F-4D97-AF65-F5344CB8AC3E}">
        <p14:creationId xmlns:p14="http://schemas.microsoft.com/office/powerpoint/2010/main" val="2067364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A19FF-BF44-4592-B3CD-508F0D531B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0FA74D-D42B-4232-947A-29B3BC44A8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3FC20A-DEE2-4B31-B909-4315011495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E7235EC-0012-4C57-B3DE-1971BE54E7EB}"/>
              </a:ext>
            </a:extLst>
          </p:cNvPr>
          <p:cNvSpPr>
            <a:spLocks noGrp="1"/>
          </p:cNvSpPr>
          <p:nvPr>
            <p:ph type="dt" sz="half" idx="10"/>
          </p:nvPr>
        </p:nvSpPr>
        <p:spPr/>
        <p:txBody>
          <a:bodyPr/>
          <a:lstStyle/>
          <a:p>
            <a:fld id="{753EA05F-8E07-4A44-8DAD-3FA1B497C905}" type="datetimeFigureOut">
              <a:rPr lang="en-US" smtClean="0"/>
              <a:t>9/14/2018</a:t>
            </a:fld>
            <a:endParaRPr lang="en-US"/>
          </a:p>
        </p:txBody>
      </p:sp>
      <p:sp>
        <p:nvSpPr>
          <p:cNvPr id="6" name="Footer Placeholder 5">
            <a:extLst>
              <a:ext uri="{FF2B5EF4-FFF2-40B4-BE49-F238E27FC236}">
                <a16:creationId xmlns:a16="http://schemas.microsoft.com/office/drawing/2014/main" id="{34B2B7BB-B73F-414D-8F82-F063A3B5F2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0A6CE3-BED8-492C-AB99-8C52AB6DF92B}"/>
              </a:ext>
            </a:extLst>
          </p:cNvPr>
          <p:cNvSpPr>
            <a:spLocks noGrp="1"/>
          </p:cNvSpPr>
          <p:nvPr>
            <p:ph type="sldNum" sz="quarter" idx="12"/>
          </p:nvPr>
        </p:nvSpPr>
        <p:spPr/>
        <p:txBody>
          <a:bodyPr/>
          <a:lstStyle/>
          <a:p>
            <a:fld id="{10A9C598-E4F3-4CBF-828C-AA4B10AA6272}" type="slidenum">
              <a:rPr lang="en-US" smtClean="0"/>
              <a:t>‹#›</a:t>
            </a:fld>
            <a:endParaRPr lang="en-US"/>
          </a:p>
        </p:txBody>
      </p:sp>
    </p:spTree>
    <p:extLst>
      <p:ext uri="{BB962C8B-B14F-4D97-AF65-F5344CB8AC3E}">
        <p14:creationId xmlns:p14="http://schemas.microsoft.com/office/powerpoint/2010/main" val="3323422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D1094-99D2-4C52-B332-9CC059FDED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946AB89-67FE-4CCD-8CFA-C1E8A40C8E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904B33-3CE2-4212-8EA1-8F1EE14F4E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D7A310-688F-4D90-AC9B-6062386A5EDD}"/>
              </a:ext>
            </a:extLst>
          </p:cNvPr>
          <p:cNvSpPr>
            <a:spLocks noGrp="1"/>
          </p:cNvSpPr>
          <p:nvPr>
            <p:ph type="dt" sz="half" idx="10"/>
          </p:nvPr>
        </p:nvSpPr>
        <p:spPr/>
        <p:txBody>
          <a:bodyPr/>
          <a:lstStyle/>
          <a:p>
            <a:fld id="{753EA05F-8E07-4A44-8DAD-3FA1B497C905}" type="datetimeFigureOut">
              <a:rPr lang="en-US" smtClean="0"/>
              <a:t>9/14/2018</a:t>
            </a:fld>
            <a:endParaRPr lang="en-US"/>
          </a:p>
        </p:txBody>
      </p:sp>
      <p:sp>
        <p:nvSpPr>
          <p:cNvPr id="6" name="Footer Placeholder 5">
            <a:extLst>
              <a:ext uri="{FF2B5EF4-FFF2-40B4-BE49-F238E27FC236}">
                <a16:creationId xmlns:a16="http://schemas.microsoft.com/office/drawing/2014/main" id="{0F2E110F-EFFF-46E8-B37B-514BE029C3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7D8BDD-4C02-44C3-8A04-369554E0CCEF}"/>
              </a:ext>
            </a:extLst>
          </p:cNvPr>
          <p:cNvSpPr>
            <a:spLocks noGrp="1"/>
          </p:cNvSpPr>
          <p:nvPr>
            <p:ph type="sldNum" sz="quarter" idx="12"/>
          </p:nvPr>
        </p:nvSpPr>
        <p:spPr/>
        <p:txBody>
          <a:bodyPr/>
          <a:lstStyle/>
          <a:p>
            <a:fld id="{10A9C598-E4F3-4CBF-828C-AA4B10AA6272}" type="slidenum">
              <a:rPr lang="en-US" smtClean="0"/>
              <a:t>‹#›</a:t>
            </a:fld>
            <a:endParaRPr lang="en-US"/>
          </a:p>
        </p:txBody>
      </p:sp>
    </p:spTree>
    <p:extLst>
      <p:ext uri="{BB962C8B-B14F-4D97-AF65-F5344CB8AC3E}">
        <p14:creationId xmlns:p14="http://schemas.microsoft.com/office/powerpoint/2010/main" val="104530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FFDC5C-8964-4B5B-9EAE-84F979F4AB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131CC8-4020-4ED5-8C80-78A6EB2DA6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F04911-8E50-4EB4-BB9B-BEAFE93748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EA05F-8E07-4A44-8DAD-3FA1B497C905}" type="datetimeFigureOut">
              <a:rPr lang="en-US" smtClean="0"/>
              <a:t>9/14/2018</a:t>
            </a:fld>
            <a:endParaRPr lang="en-US"/>
          </a:p>
        </p:txBody>
      </p:sp>
      <p:sp>
        <p:nvSpPr>
          <p:cNvPr id="5" name="Footer Placeholder 4">
            <a:extLst>
              <a:ext uri="{FF2B5EF4-FFF2-40B4-BE49-F238E27FC236}">
                <a16:creationId xmlns:a16="http://schemas.microsoft.com/office/drawing/2014/main" id="{4D1340C6-D647-4ED2-A303-E314567577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F21C55-F084-4E7B-8A81-8564BFBC57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9C598-E4F3-4CBF-828C-AA4B10AA6272}" type="slidenum">
              <a:rPr lang="en-US" smtClean="0"/>
              <a:t>‹#›</a:t>
            </a:fld>
            <a:endParaRPr lang="en-US"/>
          </a:p>
        </p:txBody>
      </p:sp>
    </p:spTree>
    <p:extLst>
      <p:ext uri="{BB962C8B-B14F-4D97-AF65-F5344CB8AC3E}">
        <p14:creationId xmlns:p14="http://schemas.microsoft.com/office/powerpoint/2010/main" val="854996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B2FB7A5-FE8A-4065-9FDB-E23B2775CDEC}"/>
              </a:ext>
            </a:extLst>
          </p:cNvPr>
          <p:cNvSpPr/>
          <p:nvPr/>
        </p:nvSpPr>
        <p:spPr>
          <a:xfrm>
            <a:off x="3250393" y="409074"/>
            <a:ext cx="5466625" cy="923330"/>
          </a:xfrm>
          <a:prstGeom prst="rect">
            <a:avLst/>
          </a:prstGeom>
          <a:noFill/>
        </p:spPr>
        <p:txBody>
          <a:bodyPr wrap="none" lIns="91440" tIns="45720" rIns="91440" bIns="45720">
            <a:spAutoFit/>
          </a:bodyPr>
          <a:lstStyle/>
          <a:p>
            <a:pPr algn="ct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Graphics Practice2</a:t>
            </a:r>
          </a:p>
        </p:txBody>
      </p:sp>
      <p:pic>
        <p:nvPicPr>
          <p:cNvPr id="3" name="Picture 2">
            <a:extLst>
              <a:ext uri="{FF2B5EF4-FFF2-40B4-BE49-F238E27FC236}">
                <a16:creationId xmlns:a16="http://schemas.microsoft.com/office/drawing/2014/main" id="{D60123D5-AFC7-4D94-96AF-A7D7A8E987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557" y="1567964"/>
            <a:ext cx="7924885" cy="5073467"/>
          </a:xfrm>
          <a:prstGeom prst="rect">
            <a:avLst/>
          </a:prstGeom>
        </p:spPr>
      </p:pic>
    </p:spTree>
    <p:extLst>
      <p:ext uri="{BB962C8B-B14F-4D97-AF65-F5344CB8AC3E}">
        <p14:creationId xmlns:p14="http://schemas.microsoft.com/office/powerpoint/2010/main" val="53043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8AAFCC-93C2-4E98-80FC-CBBFC29AEAFD}"/>
              </a:ext>
            </a:extLst>
          </p:cNvPr>
          <p:cNvSpPr txBox="1"/>
          <p:nvPr/>
        </p:nvSpPr>
        <p:spPr>
          <a:xfrm>
            <a:off x="561474" y="1142233"/>
            <a:ext cx="6240379" cy="3785652"/>
          </a:xfrm>
          <a:prstGeom prst="rect">
            <a:avLst/>
          </a:prstGeom>
          <a:noFill/>
        </p:spPr>
        <p:txBody>
          <a:bodyPr wrap="square" rtlCol="0">
            <a:spAutoFit/>
          </a:bodyPr>
          <a:lstStyle/>
          <a:p>
            <a:r>
              <a:rPr lang="en-US" sz="4000" dirty="0"/>
              <a:t>Remember that questions may ask you just about the graph, or you may be asked to compare/contrast the graph with the accompanying text passage.</a:t>
            </a:r>
          </a:p>
        </p:txBody>
      </p:sp>
      <p:pic>
        <p:nvPicPr>
          <p:cNvPr id="4" name="Picture 3" descr="charts graphs - Yahoo Image Search Results - Mozilla Firefox">
            <a:extLst>
              <a:ext uri="{FF2B5EF4-FFF2-40B4-BE49-F238E27FC236}">
                <a16:creationId xmlns:a16="http://schemas.microsoft.com/office/drawing/2014/main" id="{F3FF2675-087D-4BA0-B0EC-DCCE4519DD61}"/>
              </a:ext>
            </a:extLst>
          </p:cNvPr>
          <p:cNvPicPr>
            <a:picLocks noChangeAspect="1"/>
          </p:cNvPicPr>
          <p:nvPr/>
        </p:nvPicPr>
        <p:blipFill rotWithShape="1">
          <a:blip r:embed="rId2">
            <a:extLst>
              <a:ext uri="{28A0092B-C50C-407E-A947-70E740481C1C}">
                <a14:useLocalDpi xmlns:a14="http://schemas.microsoft.com/office/drawing/2010/main" val="0"/>
              </a:ext>
            </a:extLst>
          </a:blip>
          <a:srcRect l="14310" t="30667" r="43005" b="19333"/>
          <a:stretch/>
        </p:blipFill>
        <p:spPr>
          <a:xfrm>
            <a:off x="6563627" y="2294022"/>
            <a:ext cx="5446347" cy="4563978"/>
          </a:xfrm>
          <a:prstGeom prst="rect">
            <a:avLst/>
          </a:prstGeom>
        </p:spPr>
      </p:pic>
    </p:spTree>
    <p:extLst>
      <p:ext uri="{BB962C8B-B14F-4D97-AF65-F5344CB8AC3E}">
        <p14:creationId xmlns:p14="http://schemas.microsoft.com/office/powerpoint/2010/main" val="3077562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at-new_reading_1_1.pdf - Adobe Acrobat Reader DC">
            <a:extLst>
              <a:ext uri="{FF2B5EF4-FFF2-40B4-BE49-F238E27FC236}">
                <a16:creationId xmlns:a16="http://schemas.microsoft.com/office/drawing/2014/main" id="{FD4B594C-87DD-4B1F-B9FE-A4CA967B6535}"/>
              </a:ext>
            </a:extLst>
          </p:cNvPr>
          <p:cNvPicPr>
            <a:picLocks noChangeAspect="1"/>
          </p:cNvPicPr>
          <p:nvPr/>
        </p:nvPicPr>
        <p:blipFill rotWithShape="1">
          <a:blip r:embed="rId2">
            <a:extLst>
              <a:ext uri="{28A0092B-C50C-407E-A947-70E740481C1C}">
                <a14:useLocalDpi xmlns:a14="http://schemas.microsoft.com/office/drawing/2010/main" val="0"/>
              </a:ext>
            </a:extLst>
          </a:blip>
          <a:srcRect l="12763" t="47372" r="59869" b="12300"/>
          <a:stretch/>
        </p:blipFill>
        <p:spPr>
          <a:xfrm>
            <a:off x="6044275" y="584775"/>
            <a:ext cx="6147725" cy="4876802"/>
          </a:xfrm>
          <a:prstGeom prst="rect">
            <a:avLst/>
          </a:prstGeom>
        </p:spPr>
      </p:pic>
      <p:pic>
        <p:nvPicPr>
          <p:cNvPr id="5" name="Picture 4" descr="sat-new_reading_1_1.pdf - Adobe Acrobat Reader DC">
            <a:extLst>
              <a:ext uri="{FF2B5EF4-FFF2-40B4-BE49-F238E27FC236}">
                <a16:creationId xmlns:a16="http://schemas.microsoft.com/office/drawing/2014/main" id="{023043C6-BCC4-406D-8AC7-C5265B39A332}"/>
              </a:ext>
            </a:extLst>
          </p:cNvPr>
          <p:cNvPicPr>
            <a:picLocks noChangeAspect="1"/>
          </p:cNvPicPr>
          <p:nvPr/>
        </p:nvPicPr>
        <p:blipFill rotWithShape="1">
          <a:blip r:embed="rId3">
            <a:extLst>
              <a:ext uri="{28A0092B-C50C-407E-A947-70E740481C1C}">
                <a14:useLocalDpi xmlns:a14="http://schemas.microsoft.com/office/drawing/2010/main" val="0"/>
              </a:ext>
            </a:extLst>
          </a:blip>
          <a:srcRect l="48552" t="46884" r="24605" b="24031"/>
          <a:stretch/>
        </p:blipFill>
        <p:spPr>
          <a:xfrm>
            <a:off x="21119" y="654803"/>
            <a:ext cx="6002038" cy="3501190"/>
          </a:xfrm>
          <a:prstGeom prst="rect">
            <a:avLst/>
          </a:prstGeom>
        </p:spPr>
      </p:pic>
      <p:sp>
        <p:nvSpPr>
          <p:cNvPr id="6" name="TextBox 5">
            <a:extLst>
              <a:ext uri="{FF2B5EF4-FFF2-40B4-BE49-F238E27FC236}">
                <a16:creationId xmlns:a16="http://schemas.microsoft.com/office/drawing/2014/main" id="{39B10B56-0B1D-4548-B21E-996E1477D71B}"/>
              </a:ext>
            </a:extLst>
          </p:cNvPr>
          <p:cNvSpPr txBox="1"/>
          <p:nvPr/>
        </p:nvSpPr>
        <p:spPr>
          <a:xfrm>
            <a:off x="1106905" y="0"/>
            <a:ext cx="10379242" cy="584775"/>
          </a:xfrm>
          <a:prstGeom prst="rect">
            <a:avLst/>
          </a:prstGeom>
          <a:noFill/>
        </p:spPr>
        <p:txBody>
          <a:bodyPr wrap="square" rtlCol="0">
            <a:spAutoFit/>
          </a:bodyPr>
          <a:lstStyle/>
          <a:p>
            <a:pPr algn="ctr"/>
            <a:r>
              <a:rPr lang="en-US" sz="3200" b="1" dirty="0">
                <a:solidFill>
                  <a:srgbClr val="C00000"/>
                </a:solidFill>
              </a:rPr>
              <a:t>SAMPLE TEST QUESTIONS about GRAPHICS</a:t>
            </a:r>
          </a:p>
        </p:txBody>
      </p:sp>
      <p:sp>
        <p:nvSpPr>
          <p:cNvPr id="7" name="TextBox 6">
            <a:extLst>
              <a:ext uri="{FF2B5EF4-FFF2-40B4-BE49-F238E27FC236}">
                <a16:creationId xmlns:a16="http://schemas.microsoft.com/office/drawing/2014/main" id="{FF2F4415-96D6-42E1-B266-0F0DD2D8B76B}"/>
              </a:ext>
            </a:extLst>
          </p:cNvPr>
          <p:cNvSpPr txBox="1"/>
          <p:nvPr/>
        </p:nvSpPr>
        <p:spPr>
          <a:xfrm>
            <a:off x="449179" y="4341464"/>
            <a:ext cx="4828674" cy="1200329"/>
          </a:xfrm>
          <a:prstGeom prst="rect">
            <a:avLst/>
          </a:prstGeom>
          <a:noFill/>
        </p:spPr>
        <p:txBody>
          <a:bodyPr wrap="square" rtlCol="0">
            <a:spAutoFit/>
          </a:bodyPr>
          <a:lstStyle/>
          <a:p>
            <a:pPr algn="ctr"/>
            <a:r>
              <a:rPr lang="en-US" sz="3600" b="1" dirty="0">
                <a:solidFill>
                  <a:srgbClr val="C00000"/>
                </a:solidFill>
              </a:rPr>
              <a:t>ASKS JUST ABOUT THE GRAPH</a:t>
            </a:r>
          </a:p>
        </p:txBody>
      </p:sp>
      <p:sp>
        <p:nvSpPr>
          <p:cNvPr id="8" name="TextBox 7">
            <a:extLst>
              <a:ext uri="{FF2B5EF4-FFF2-40B4-BE49-F238E27FC236}">
                <a16:creationId xmlns:a16="http://schemas.microsoft.com/office/drawing/2014/main" id="{68CE3CB1-DBC6-42AA-BE58-CCDE12FFAAF3}"/>
              </a:ext>
            </a:extLst>
          </p:cNvPr>
          <p:cNvSpPr txBox="1"/>
          <p:nvPr/>
        </p:nvSpPr>
        <p:spPr>
          <a:xfrm>
            <a:off x="6189962" y="5446187"/>
            <a:ext cx="6002038" cy="1200329"/>
          </a:xfrm>
          <a:prstGeom prst="rect">
            <a:avLst/>
          </a:prstGeom>
          <a:noFill/>
        </p:spPr>
        <p:txBody>
          <a:bodyPr wrap="square" rtlCol="0">
            <a:spAutoFit/>
          </a:bodyPr>
          <a:lstStyle/>
          <a:p>
            <a:pPr algn="ctr"/>
            <a:r>
              <a:rPr lang="en-US" sz="3600" b="1" dirty="0">
                <a:solidFill>
                  <a:srgbClr val="C00000"/>
                </a:solidFill>
              </a:rPr>
              <a:t>ASKS READER to CONNECT TEXT PASSAGE and GRAPHICS</a:t>
            </a:r>
          </a:p>
        </p:txBody>
      </p:sp>
    </p:spTree>
    <p:extLst>
      <p:ext uri="{BB962C8B-B14F-4D97-AF65-F5344CB8AC3E}">
        <p14:creationId xmlns:p14="http://schemas.microsoft.com/office/powerpoint/2010/main" val="4121419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55776" y="6334780"/>
            <a:ext cx="4145233" cy="523220"/>
          </a:xfrm>
          <a:prstGeom prst="rect">
            <a:avLst/>
          </a:prstGeom>
          <a:noFill/>
        </p:spPr>
        <p:txBody>
          <a:bodyPr wrap="square" rtlCol="0">
            <a:spAutoFit/>
          </a:bodyPr>
          <a:lstStyle/>
          <a:p>
            <a:r>
              <a:rPr lang="en-US" sz="2800" b="1" dirty="0">
                <a:solidFill>
                  <a:srgbClr val="FF0000"/>
                </a:solidFill>
              </a:rPr>
              <a:t>See next slide</a:t>
            </a:r>
          </a:p>
        </p:txBody>
      </p:sp>
      <p:pic>
        <p:nvPicPr>
          <p:cNvPr id="5" name="Picture 4" descr="Screen Clipping">
            <a:extLst>
              <a:ext uri="{FF2B5EF4-FFF2-40B4-BE49-F238E27FC236}">
                <a16:creationId xmlns:a16="http://schemas.microsoft.com/office/drawing/2014/main" id="{C74C98FF-7876-4837-B4AF-242BBC93F340}"/>
              </a:ext>
            </a:extLst>
          </p:cNvPr>
          <p:cNvPicPr/>
          <p:nvPr/>
        </p:nvPicPr>
        <p:blipFill>
          <a:blip r:embed="rId2">
            <a:extLst>
              <a:ext uri="{28A0092B-C50C-407E-A947-70E740481C1C}">
                <a14:useLocalDpi xmlns:a14="http://schemas.microsoft.com/office/drawing/2010/main" val="0"/>
              </a:ext>
            </a:extLst>
          </a:blip>
          <a:stretch>
            <a:fillRect/>
          </a:stretch>
        </p:blipFill>
        <p:spPr>
          <a:xfrm>
            <a:off x="134636" y="176026"/>
            <a:ext cx="8030796" cy="6497490"/>
          </a:xfrm>
          <a:prstGeom prst="rect">
            <a:avLst/>
          </a:prstGeom>
        </p:spPr>
      </p:pic>
    </p:spTree>
    <p:extLst>
      <p:ext uri="{BB962C8B-B14F-4D97-AF65-F5344CB8AC3E}">
        <p14:creationId xmlns:p14="http://schemas.microsoft.com/office/powerpoint/2010/main" val="1385497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4FBFFE-ECA6-4C02-A336-B78F1DB9EB4B}"/>
              </a:ext>
            </a:extLst>
          </p:cNvPr>
          <p:cNvSpPr/>
          <p:nvPr/>
        </p:nvSpPr>
        <p:spPr>
          <a:xfrm>
            <a:off x="248652" y="220648"/>
            <a:ext cx="11694695" cy="6001643"/>
          </a:xfrm>
          <a:prstGeom prst="rect">
            <a:avLst/>
          </a:prstGeom>
        </p:spPr>
        <p:txBody>
          <a:bodyPr wrap="square">
            <a:spAutoFit/>
          </a:bodyPr>
          <a:lstStyle/>
          <a:p>
            <a:r>
              <a:rPr lang="en-US" sz="2400" b="1" dirty="0">
                <a:latin typeface="Calibri" panose="020F0502020204030204" pitchFamily="34" charset="0"/>
                <a:ea typeface="Calibri" panose="020F0502020204030204" pitchFamily="34" charset="0"/>
                <a:cs typeface="Times New Roman" panose="02020603050405020304" pitchFamily="18" charset="0"/>
              </a:rPr>
              <a:t>TEXT EXCERPT:</a:t>
            </a:r>
          </a:p>
          <a:p>
            <a:endParaRPr lang="en-US" sz="2400" b="1" dirty="0">
              <a:latin typeface="Calibri" panose="020F0502020204030204" pitchFamily="34" charset="0"/>
              <a:ea typeface="Calibri" panose="020F0502020204030204" pitchFamily="34" charset="0"/>
              <a:cs typeface="Times New Roman" panose="02020603050405020304" pitchFamily="18" charset="0"/>
            </a:endParaRPr>
          </a:p>
          <a:p>
            <a:r>
              <a:rPr lang="en-US" sz="2400" b="1" dirty="0">
                <a:latin typeface="Calibri" panose="020F0502020204030204" pitchFamily="34" charset="0"/>
                <a:ea typeface="Calibri" panose="020F0502020204030204" pitchFamily="34" charset="0"/>
                <a:cs typeface="Times New Roman" panose="02020603050405020304" pitchFamily="18" charset="0"/>
              </a:rPr>
              <a:t>Higher Interest Rates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400" dirty="0">
                <a:latin typeface="Calibri" panose="020F0502020204030204" pitchFamily="34" charset="0"/>
                <a:ea typeface="Calibri" panose="020F0502020204030204" pitchFamily="34" charset="0"/>
                <a:cs typeface="Times New Roman" panose="02020603050405020304" pitchFamily="18" charset="0"/>
              </a:rPr>
              <a:t>The lower your credit score, the higher the interest rate you’ll pay on some forms of credit, such as a credit card. If you carry a balance on your cards and take years to pay them off, you can pay thousands of dollars of extra interest payments in the long term. Financial writer Liz Weston explains in an October 2011 MSN Money article how two women, the same age and with the same loans over the course of their lives, end up with a difference of more than $200,000 in interest payments based on their credit scores.</a:t>
            </a:r>
          </a:p>
          <a:p>
            <a:r>
              <a:rPr lang="en-US" sz="2400" b="1" dirty="0">
                <a:latin typeface="Calibri" panose="020F0502020204030204" pitchFamily="34" charset="0"/>
                <a:ea typeface="Calibri" panose="020F0502020204030204" pitchFamily="34" charset="0"/>
                <a:cs typeface="Times New Roman" panose="02020603050405020304" pitchFamily="18" charset="0"/>
              </a:rPr>
              <a:t>Loan Denials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400" dirty="0">
                <a:latin typeface="Calibri" panose="020F0502020204030204" pitchFamily="34" charset="0"/>
                <a:ea typeface="Calibri" panose="020F0502020204030204" pitchFamily="34" charset="0"/>
                <a:cs typeface="Times New Roman" panose="02020603050405020304" pitchFamily="18" charset="0"/>
              </a:rPr>
              <a:t>Bad credit also affects your ability to secure a mortgage, car loan, credit card or other loans. You might be able to secure a credit card or a loan, not only can your interest rate be higher, but your loan amount also might be less than what you need or your lender might require a higher down payment. If you are applying for a business loan and are denied, you lose both the loan and the profits you might have earned if you'd had the opportunity to start your business.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2634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A8DA41-6D23-4EAD-8A41-0F5EA6AF901C}"/>
              </a:ext>
            </a:extLst>
          </p:cNvPr>
          <p:cNvSpPr txBox="1"/>
          <p:nvPr/>
        </p:nvSpPr>
        <p:spPr>
          <a:xfrm>
            <a:off x="-1" y="0"/>
            <a:ext cx="12031579" cy="6654450"/>
          </a:xfrm>
          <a:prstGeom prst="rect">
            <a:avLst/>
          </a:prstGeom>
          <a:noFill/>
        </p:spPr>
        <p:txBody>
          <a:bodyPr wrap="square" rtlCol="0">
            <a:spAutoFit/>
          </a:bodyPr>
          <a:lstStyle/>
          <a:p>
            <a:pPr>
              <a:lnSpc>
                <a:spcPct val="150000"/>
              </a:lnSpc>
            </a:pPr>
            <a:r>
              <a:rPr lang="en-US" sz="3600" dirty="0">
                <a:highlight>
                  <a:srgbClr val="FFFF00"/>
                </a:highlight>
              </a:rPr>
              <a:t>Tweet/</a:t>
            </a:r>
            <a:r>
              <a:rPr lang="en-US" sz="3600" i="1" dirty="0">
                <a:highlight>
                  <a:srgbClr val="FFFF00"/>
                </a:highlight>
              </a:rPr>
              <a:t>NYTimes</a:t>
            </a:r>
            <a:r>
              <a:rPr lang="en-US" sz="3600" dirty="0">
                <a:highlight>
                  <a:srgbClr val="FFFF00"/>
                </a:highlight>
              </a:rPr>
              <a:t> graph directions: </a:t>
            </a:r>
          </a:p>
          <a:p>
            <a:pPr marL="285750" indent="-285750">
              <a:lnSpc>
                <a:spcPct val="150000"/>
              </a:lnSpc>
              <a:buFont typeface="Arial" panose="020B0604020202020204" pitchFamily="34" charset="0"/>
              <a:buChar char="•"/>
            </a:pPr>
            <a:r>
              <a:rPr lang="en-US" sz="3600" dirty="0"/>
              <a:t>In groups of 2, you will email me:</a:t>
            </a:r>
          </a:p>
          <a:p>
            <a:pPr marL="977900" indent="-465138">
              <a:lnSpc>
                <a:spcPct val="150000"/>
              </a:lnSpc>
              <a:buFont typeface="Wingdings" panose="05000000000000000000" pitchFamily="2" charset="2"/>
              <a:buChar char="q"/>
            </a:pPr>
            <a:r>
              <a:rPr lang="en-US" sz="3600" dirty="0"/>
              <a:t>Construct one question about just the graph.  Include 4 answer choices and explain which answer is correct/why.</a:t>
            </a:r>
          </a:p>
          <a:p>
            <a:pPr marL="977900" indent="-465138">
              <a:lnSpc>
                <a:spcPct val="150000"/>
              </a:lnSpc>
              <a:buFont typeface="Wingdings" panose="05000000000000000000" pitchFamily="2" charset="2"/>
              <a:buChar char="q"/>
            </a:pPr>
            <a:r>
              <a:rPr lang="en-US" sz="3600" dirty="0"/>
              <a:t>Construct one question that asks the reader to compare/contrast the chart with the </a:t>
            </a:r>
            <a:r>
              <a:rPr lang="en-US" sz="3600"/>
              <a:t>article excerpt.  </a:t>
            </a:r>
            <a:r>
              <a:rPr lang="en-US" sz="3600" dirty="0"/>
              <a:t>Include 4 answer choices and explain which answer is correct/why.</a:t>
            </a:r>
          </a:p>
        </p:txBody>
      </p:sp>
    </p:spTree>
    <p:extLst>
      <p:ext uri="{BB962C8B-B14F-4D97-AF65-F5344CB8AC3E}">
        <p14:creationId xmlns:p14="http://schemas.microsoft.com/office/powerpoint/2010/main" val="3881641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331</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REMAR, COLLEEN</dc:creator>
  <cp:lastModifiedBy>REMAR, COLLEEN</cp:lastModifiedBy>
  <cp:revision>4</cp:revision>
  <dcterms:created xsi:type="dcterms:W3CDTF">2018-09-13T14:28:01Z</dcterms:created>
  <dcterms:modified xsi:type="dcterms:W3CDTF">2018-09-14T17:13:06Z</dcterms:modified>
</cp:coreProperties>
</file>